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D5"/>
    <a:srgbClr val="FFCCCC"/>
    <a:srgbClr val="FFE9C4"/>
    <a:srgbClr val="FED080"/>
    <a:srgbClr val="D7EEEE"/>
    <a:srgbClr val="A4DBD9"/>
    <a:srgbClr val="949AAA"/>
    <a:srgbClr val="FBD0C4"/>
    <a:srgbClr val="F69787"/>
    <a:srgbClr val="D5E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78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741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892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798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87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70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789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948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3309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4043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9996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569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9B43E8-1F4A-40FA-84E7-4EDCEE8DB706}" type="datetimeFigureOut">
              <a:rPr lang="ko-KR" altLang="en-US" smtClean="0"/>
              <a:t>2026-01-15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49A36-9A56-4CBE-95BD-39F4F0BE9B6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2245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5009-0D3B-2118-5D53-38A2AC8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EE3F552-FD7B-F6AB-7595-1853F8F413C5}"/>
              </a:ext>
            </a:extLst>
          </p:cNvPr>
          <p:cNvSpPr/>
          <p:nvPr/>
        </p:nvSpPr>
        <p:spPr>
          <a:xfrm>
            <a:off x="0" y="88702"/>
            <a:ext cx="9144000" cy="1084912"/>
          </a:xfrm>
          <a:prstGeom prst="roundRect">
            <a:avLst>
              <a:gd name="adj" fmla="val 0"/>
            </a:avLst>
          </a:prstGeom>
          <a:noFill/>
          <a:ln w="15875" cap="flat" cmpd="sng" algn="ctr">
            <a:noFill/>
            <a:prstDash val="solid"/>
          </a:ln>
          <a:effectLst/>
        </p:spPr>
        <p:txBody>
          <a:bodyPr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dirty="0">
                <a:solidFill>
                  <a:srgbClr val="221E1F"/>
                </a:solidFill>
                <a:latin typeface="+mn-ea"/>
              </a:rPr>
              <a:t>“로봇</a:t>
            </a:r>
            <a:r>
              <a:rPr lang="ko-KR" altLang="en-US" sz="2400" dirty="0">
                <a:solidFill>
                  <a:srgbClr val="221E1F"/>
                </a:solidFill>
                <a:latin typeface="+mn-ea"/>
              </a:rPr>
              <a:t>의</a:t>
            </a:r>
            <a:r>
              <a:rPr lang="ko-KR" altLang="en-US" sz="2800" b="1" dirty="0">
                <a:solidFill>
                  <a:srgbClr val="221E1F"/>
                </a:solidFill>
                <a:latin typeface="+mn-ea"/>
              </a:rPr>
              <a:t> 본질</a:t>
            </a:r>
            <a:r>
              <a:rPr lang="ko-KR" altLang="en-US" sz="2400" dirty="0">
                <a:solidFill>
                  <a:srgbClr val="221E1F"/>
                </a:solidFill>
                <a:latin typeface="+mn-ea"/>
              </a:rPr>
              <a:t>은</a:t>
            </a:r>
            <a:r>
              <a:rPr lang="ko-KR" altLang="en-US" sz="2800" b="1" dirty="0">
                <a:solidFill>
                  <a:srgbClr val="221E1F"/>
                </a:solidFill>
                <a:latin typeface="+mn-ea"/>
              </a:rPr>
              <a:t> 인간을 위한 따뜻한 기술</a:t>
            </a:r>
            <a:r>
              <a:rPr lang="ko-KR" altLang="en-US" sz="2400" dirty="0">
                <a:solidFill>
                  <a:srgbClr val="221E1F"/>
                </a:solidFill>
                <a:latin typeface="+mn-ea"/>
              </a:rPr>
              <a:t>입니다</a:t>
            </a:r>
            <a:r>
              <a:rPr lang="en-US" altLang="ko-KR" sz="2400" dirty="0">
                <a:solidFill>
                  <a:srgbClr val="221E1F"/>
                </a:solidFill>
                <a:latin typeface="+mn-ea"/>
              </a:rPr>
              <a:t>.</a:t>
            </a:r>
            <a:r>
              <a:rPr lang="en-US" altLang="ko-KR" sz="2800" b="1" dirty="0">
                <a:solidFill>
                  <a:srgbClr val="221E1F"/>
                </a:solidFill>
                <a:latin typeface="+mn-ea"/>
              </a:rPr>
              <a:t>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400" dirty="0">
                <a:solidFill>
                  <a:srgbClr val="221E1F"/>
                </a:solidFill>
                <a:latin typeface="+mn-ea"/>
              </a:rPr>
              <a:t>우리는 이것을 잊으면 안 됩니다</a:t>
            </a:r>
            <a:r>
              <a:rPr lang="en-US" altLang="ko-KR" sz="2400" dirty="0">
                <a:solidFill>
                  <a:srgbClr val="221E1F"/>
                </a:solidFill>
                <a:latin typeface="+mn-ea"/>
              </a:rPr>
              <a:t>.”</a:t>
            </a:r>
            <a:endParaRPr lang="ko-KR" altLang="en-US" sz="2400" dirty="0">
              <a:solidFill>
                <a:srgbClr val="221E1F"/>
              </a:solidFill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E2D785-AF1B-B358-38F0-E7377BE5C471}"/>
              </a:ext>
            </a:extLst>
          </p:cNvPr>
          <p:cNvSpPr txBox="1"/>
          <p:nvPr/>
        </p:nvSpPr>
        <p:spPr>
          <a:xfrm>
            <a:off x="55418" y="1357895"/>
            <a:ext cx="9033164" cy="13937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로봇 공학자 데니스 홍 교수는 ‘월드 푸드테크 컨퍼런스 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2024’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에서 미국에서 공부중인 고등학생 이산 군의 프로젝트 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Project Food Angel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을 소개하며 제목과 같이 말했다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400" dirty="0">
              <a:latin typeface="+mn-ea"/>
            </a:endParaRPr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249FC167-F692-DA78-46BB-B47B9CD060F7}"/>
              </a:ext>
            </a:extLst>
          </p:cNvPr>
          <p:cNvCxnSpPr/>
          <p:nvPr/>
        </p:nvCxnSpPr>
        <p:spPr>
          <a:xfrm>
            <a:off x="83127" y="1274615"/>
            <a:ext cx="8950037" cy="0"/>
          </a:xfrm>
          <a:prstGeom prst="line">
            <a:avLst/>
          </a:prstGeom>
          <a:ln w="50800" cmpd="thinThick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그림 2">
            <a:extLst>
              <a:ext uri="{FF2B5EF4-FFF2-40B4-BE49-F238E27FC236}">
                <a16:creationId xmlns:a16="http://schemas.microsoft.com/office/drawing/2014/main" id="{F3FFE746-30DD-F0BD-B930-2EA911E59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134" y="2901319"/>
            <a:ext cx="6637732" cy="35613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CDBC0A-F249-A10F-4F4D-A6A78B5E62D1}"/>
              </a:ext>
            </a:extLst>
          </p:cNvPr>
          <p:cNvSpPr txBox="1"/>
          <p:nvPr/>
        </p:nvSpPr>
        <p:spPr>
          <a:xfrm>
            <a:off x="-11547" y="6488396"/>
            <a:ext cx="9155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월드 푸드테크 컨퍼런스 </a:t>
            </a:r>
            <a:r>
              <a:rPr lang="en-US" altLang="ko-KR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2024 ‘</a:t>
            </a:r>
            <a:r>
              <a:rPr lang="ko-KR" altLang="en-US" b="1" spc="-1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푸드로봇테크</a:t>
            </a:r>
            <a:r>
              <a:rPr lang="ko-KR" altLang="en-US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 세션에서 발표 중인 데니스 홍 교수 </a:t>
            </a:r>
          </a:p>
        </p:txBody>
      </p:sp>
    </p:spTree>
    <p:extLst>
      <p:ext uri="{BB962C8B-B14F-4D97-AF65-F5344CB8AC3E}">
        <p14:creationId xmlns:p14="http://schemas.microsoft.com/office/powerpoint/2010/main" val="2590181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E95EF-5BAF-2AA8-DC3A-39F85B98F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EEE1606-07BE-EB0D-D785-22D51830F67B}"/>
              </a:ext>
            </a:extLst>
          </p:cNvPr>
          <p:cNvSpPr txBox="1"/>
          <p:nvPr/>
        </p:nvSpPr>
        <p:spPr>
          <a:xfrm>
            <a:off x="55418" y="212586"/>
            <a:ext cx="9033164" cy="6561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  <a:spcAft>
                <a:spcPts val="600"/>
              </a:spcAft>
            </a:pP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Project Food Angel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은 노숙자에게 음식을 배달해주는 작은 자율 주행 로봇이다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이산 군은 거리의 노숙자들을 보며 “로봇 기술로 이들을 도울 수 없을까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?”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를 고민했고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직접 로봇을 설계하고 실행에 옮겼다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</a:p>
          <a:p>
            <a:pPr indent="176213" latinLnBrk="1">
              <a:lnSpc>
                <a:spcPts val="3500"/>
              </a:lnSpc>
              <a:spcAft>
                <a:spcPts val="600"/>
              </a:spcAft>
            </a:pP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이 프로젝트의 가장 큰 특징은 기술보다 </a:t>
            </a:r>
            <a:r>
              <a:rPr lang="ko-KR" altLang="en-US" sz="2400" b="1" i="0" u="none" strike="noStrike" baseline="0" dirty="0" err="1">
                <a:solidFill>
                  <a:srgbClr val="221E1F"/>
                </a:solidFill>
                <a:latin typeface="+mn-ea"/>
              </a:rPr>
              <a:t>사람에대한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 배려에 초점을 맞추었다는 점이다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처음에는 로봇에 화면과 스피커를 달자는 의견이 나왔지만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이산 군은 이렇게 말했다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</a:p>
          <a:p>
            <a:pPr indent="176213" latinLnBrk="1">
              <a:lnSpc>
                <a:spcPts val="3500"/>
              </a:lnSpc>
              <a:spcAft>
                <a:spcPts val="600"/>
              </a:spcAft>
            </a:pP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“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처음 보는 기계에서 큰 소리가 나면 노숙자분들이 무서울 수 있어요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대신 익숙한 종이 상자에 </a:t>
            </a:r>
            <a:r>
              <a:rPr lang="ko-KR" altLang="en-US" sz="2400" b="1" i="0" u="none" strike="noStrike" baseline="0" dirty="0" err="1">
                <a:solidFill>
                  <a:srgbClr val="221E1F"/>
                </a:solidFill>
                <a:latin typeface="+mn-ea"/>
              </a:rPr>
              <a:t>손글씨로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 안내문을 적는 게 더 좋을 것 같아요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.”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 </a:t>
            </a:r>
            <a:endParaRPr lang="en-US" altLang="ko-KR" sz="2400" b="1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indent="176213" latinLnBrk="1">
              <a:lnSpc>
                <a:spcPts val="3500"/>
              </a:lnSpc>
              <a:spcAft>
                <a:spcPts val="600"/>
              </a:spcAft>
            </a:pP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그래서 로봇 위에는 친근한 그림과 “무료 식사입니다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.”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라는 문구가 적힌 상자가 올려졌고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복잡한 자동 장치 대신 사람이 직접 뚜껑을 열어 음식을 꺼내도록 했다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지역 </a:t>
            </a:r>
            <a:r>
              <a:rPr lang="ko-KR" altLang="en-US" sz="2400" b="1" i="0" u="none" strike="noStrike" baseline="0" dirty="0" err="1">
                <a:solidFill>
                  <a:srgbClr val="221E1F"/>
                </a:solidFill>
                <a:latin typeface="+mn-ea"/>
              </a:rPr>
              <a:t>푸드뱅크와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 협력하여 실제로 노숙자들에게 식사를 전달하는 활동도 진행했다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58857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0162E-83D9-FCC7-D16A-1AA2877EF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39A5B81-1C22-BDFF-C65C-6982C91DAA91}"/>
              </a:ext>
            </a:extLst>
          </p:cNvPr>
          <p:cNvSpPr txBox="1"/>
          <p:nvPr/>
        </p:nvSpPr>
        <p:spPr>
          <a:xfrm>
            <a:off x="55418" y="212586"/>
            <a:ext cx="9033164" cy="1842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데니스 홍 교수는 이 사례를 통해 학생들에게 이렇게 강조한다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</a:p>
          <a:p>
            <a:pPr indent="176213" latinLnBrk="1">
              <a:lnSpc>
                <a:spcPts val="3500"/>
              </a:lnSpc>
            </a:pP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“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공학은 세상을 더 나은 곳으로 만드는 학문입니다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인간에 대한 이해와 공감이 없다면 좋은 로봇도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좋은 인공지능도 탄생할 수 없습니다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.”</a:t>
            </a:r>
            <a:endParaRPr lang="ko-KR" altLang="en-US" sz="2400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B3C8633-CB69-684E-ACB8-A38D18470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27" y="2156636"/>
            <a:ext cx="4669027" cy="42746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4A2B2E-71BB-35CA-69FC-2C8060BE58CD}"/>
              </a:ext>
            </a:extLst>
          </p:cNvPr>
          <p:cNvSpPr txBox="1"/>
          <p:nvPr/>
        </p:nvSpPr>
        <p:spPr>
          <a:xfrm>
            <a:off x="-127024" y="6488668"/>
            <a:ext cx="56711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</a:t>
            </a:r>
            <a:r>
              <a:rPr lang="ko-KR" altLang="en-US" b="1" spc="-1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서울로봇인공지능과학관에</a:t>
            </a:r>
            <a:r>
              <a:rPr lang="ko-KR" altLang="en-US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영구 전시된 </a:t>
            </a:r>
            <a:r>
              <a:rPr lang="en-US" altLang="ko-KR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Food Angel </a:t>
            </a:r>
            <a:endParaRPr lang="ko-KR" altLang="en-US" b="1" spc="-150" dirty="0"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5C185E-E236-361E-9AFD-134455D56746}"/>
              </a:ext>
            </a:extLst>
          </p:cNvPr>
          <p:cNvSpPr txBox="1"/>
          <p:nvPr/>
        </p:nvSpPr>
        <p:spPr>
          <a:xfrm>
            <a:off x="5227782" y="2156636"/>
            <a:ext cx="3699402" cy="2740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Project Food Angel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은 인공지능과 로봇 기술이 단순한 편리함을 넘어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21E1F"/>
                </a:solidFill>
                <a:latin typeface="+mn-ea"/>
              </a:rPr>
              <a:t>어려운 이웃을 돕는 따뜻한 기술이 될 수 있음을 보여 주는 사례이다</a:t>
            </a:r>
            <a:r>
              <a:rPr lang="en-US" altLang="ko-KR" sz="2400" b="1" i="0" u="none" strike="noStrike" baseline="0" dirty="0">
                <a:solidFill>
                  <a:srgbClr val="221E1F"/>
                </a:solidFill>
                <a:latin typeface="+mn-ea"/>
              </a:rPr>
              <a:t>.</a:t>
            </a:r>
            <a:endParaRPr lang="ko-KR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0856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380</TotalTime>
  <Words>238</Words>
  <Application>Microsoft Office PowerPoint</Application>
  <PresentationFormat>화면 슬라이드 쇼(4:3)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9</cp:revision>
  <dcterms:created xsi:type="dcterms:W3CDTF">2024-12-18T08:11:48Z</dcterms:created>
  <dcterms:modified xsi:type="dcterms:W3CDTF">2026-01-15T00:39:05Z</dcterms:modified>
</cp:coreProperties>
</file>